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8" r:id="rId2"/>
    <p:sldId id="284" r:id="rId3"/>
    <p:sldId id="257" r:id="rId4"/>
    <p:sldId id="292" r:id="rId5"/>
    <p:sldId id="258" r:id="rId6"/>
    <p:sldId id="291" r:id="rId7"/>
    <p:sldId id="259" r:id="rId8"/>
    <p:sldId id="260" r:id="rId9"/>
    <p:sldId id="261" r:id="rId10"/>
    <p:sldId id="262" r:id="rId11"/>
    <p:sldId id="263" r:id="rId12"/>
    <p:sldId id="264" r:id="rId13"/>
    <p:sldId id="288" r:id="rId14"/>
    <p:sldId id="265" r:id="rId15"/>
    <p:sldId id="266" r:id="rId16"/>
    <p:sldId id="267" r:id="rId17"/>
    <p:sldId id="290" r:id="rId18"/>
    <p:sldId id="293" r:id="rId19"/>
    <p:sldId id="270" r:id="rId20"/>
    <p:sldId id="277" r:id="rId21"/>
    <p:sldId id="289" r:id="rId22"/>
    <p:sldId id="271" r:id="rId23"/>
    <p:sldId id="272" r:id="rId24"/>
    <p:sldId id="273" r:id="rId25"/>
    <p:sldId id="274" r:id="rId26"/>
    <p:sldId id="275" r:id="rId27"/>
    <p:sldId id="276" r:id="rId28"/>
    <p:sldId id="286" r:id="rId29"/>
    <p:sldId id="278" r:id="rId30"/>
    <p:sldId id="279" r:id="rId31"/>
    <p:sldId id="280" r:id="rId32"/>
    <p:sldId id="281" r:id="rId33"/>
    <p:sldId id="282" r:id="rId34"/>
    <p:sldId id="283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DE5E2-085D-4BAC-9344-43A955E1968C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A5E0-DD50-4377-BB7E-ED00A39718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43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F46E-16F6-442B-9B02-AC34051E3ED4}" type="datetimeFigureOut">
              <a:rPr lang="cs-CZ" smtClean="0"/>
              <a:pPr/>
              <a:t>19.10.2014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Úvod do řízení IT služeb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ITIL a COBIT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357430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Incident Management</a:t>
            </a:r>
          </a:p>
          <a:p>
            <a:r>
              <a:rPr lang="cs-CZ" sz="3600" dirty="0" err="1" smtClean="0"/>
              <a:t>Problem</a:t>
            </a:r>
            <a:r>
              <a:rPr lang="cs-CZ" sz="3600" dirty="0" smtClean="0"/>
              <a:t> Management</a:t>
            </a:r>
          </a:p>
          <a:p>
            <a:r>
              <a:rPr lang="cs-CZ" sz="3600" dirty="0" err="1" smtClean="0"/>
              <a:t>Service</a:t>
            </a:r>
            <a:r>
              <a:rPr lang="cs-CZ" sz="3600" dirty="0" smtClean="0"/>
              <a:t> </a:t>
            </a:r>
            <a:r>
              <a:rPr lang="cs-CZ" sz="3600" dirty="0" err="1" smtClean="0"/>
              <a:t>Desk</a:t>
            </a:r>
            <a:endParaRPr lang="cs-CZ" sz="3600" dirty="0" smtClean="0"/>
          </a:p>
          <a:p>
            <a:r>
              <a:rPr lang="cs-CZ" sz="3600" dirty="0" err="1"/>
              <a:t>Configuration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Change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Release</a:t>
            </a:r>
            <a:r>
              <a:rPr lang="cs-CZ" sz="3600" dirty="0"/>
              <a:t> Management 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Service</a:t>
            </a:r>
            <a:r>
              <a:rPr lang="cs-CZ" sz="3600" dirty="0"/>
              <a:t> </a:t>
            </a:r>
            <a:r>
              <a:rPr lang="cs-CZ" sz="3600" dirty="0" err="1"/>
              <a:t>Level</a:t>
            </a:r>
            <a:r>
              <a:rPr lang="cs-CZ" sz="3600" dirty="0"/>
              <a:t> </a:t>
            </a:r>
            <a:r>
              <a:rPr lang="cs-CZ" sz="3600" dirty="0" smtClean="0"/>
              <a:t>management</a:t>
            </a:r>
          </a:p>
          <a:p>
            <a:r>
              <a:rPr lang="cs-CZ" sz="3600" dirty="0" err="1"/>
              <a:t>Availability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Capacity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Financial</a:t>
            </a:r>
            <a:r>
              <a:rPr lang="cs-CZ" sz="3600" dirty="0"/>
              <a:t> Managament </a:t>
            </a:r>
            <a:endParaRPr lang="cs-CZ" sz="3600" dirty="0" smtClean="0"/>
          </a:p>
          <a:p>
            <a:r>
              <a:rPr lang="cs-CZ" sz="3600" dirty="0"/>
              <a:t>IT </a:t>
            </a:r>
            <a:r>
              <a:rPr lang="cs-CZ" sz="3600" dirty="0" err="1"/>
              <a:t>Service</a:t>
            </a:r>
            <a:r>
              <a:rPr lang="cs-CZ" sz="3600" dirty="0"/>
              <a:t> </a:t>
            </a:r>
            <a:r>
              <a:rPr lang="cs-CZ" sz="3600" dirty="0" err="1"/>
              <a:t>Continuity</a:t>
            </a:r>
            <a:r>
              <a:rPr lang="cs-CZ" sz="3600" dirty="0"/>
              <a:t>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 verze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dirty="0" smtClean="0"/>
              <a:t>Sada knih publikovaných v roce 2007.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Změna </a:t>
            </a:r>
            <a:r>
              <a:rPr lang="cs-CZ" sz="2000" b="1" dirty="0">
                <a:solidFill>
                  <a:srgbClr val="0070C0"/>
                </a:solidFill>
              </a:rPr>
              <a:t>koncepce – středem zájmu se stává IT služba a její životní cyklus.</a:t>
            </a:r>
          </a:p>
          <a:p>
            <a:pPr lvl="0">
              <a:buNone/>
            </a:pPr>
            <a:endParaRPr lang="cs-CZ" sz="1400" dirty="0" smtClean="0"/>
          </a:p>
          <a:p>
            <a:pPr lvl="0">
              <a:buNone/>
            </a:pPr>
            <a:r>
              <a:rPr lang="cs-CZ" sz="1400" dirty="0" smtClean="0"/>
              <a:t>Skládá se z následujících knih:</a:t>
            </a:r>
          </a:p>
          <a:p>
            <a:pPr lvl="0"/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Strategy</a:t>
            </a:r>
            <a:endParaRPr lang="cs-CZ" dirty="0"/>
          </a:p>
          <a:p>
            <a:pPr lvl="0"/>
            <a:r>
              <a:rPr lang="cs-CZ" dirty="0" err="1"/>
              <a:t>Service</a:t>
            </a:r>
            <a:r>
              <a:rPr lang="cs-CZ" dirty="0"/>
              <a:t> Design</a:t>
            </a:r>
          </a:p>
          <a:p>
            <a:pPr lvl="0"/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Transition</a:t>
            </a:r>
            <a:endParaRPr lang="cs-CZ" dirty="0"/>
          </a:p>
          <a:p>
            <a:pPr lvl="0"/>
            <a:r>
              <a:rPr lang="cs-CZ" dirty="0"/>
              <a:t>Servise </a:t>
            </a:r>
            <a:r>
              <a:rPr lang="cs-CZ" dirty="0" err="1"/>
              <a:t>Operation</a:t>
            </a:r>
            <a:endParaRPr lang="cs-CZ" dirty="0"/>
          </a:p>
          <a:p>
            <a:pPr lvl="0"/>
            <a:r>
              <a:rPr lang="cs-CZ" dirty="0" err="1"/>
              <a:t>Continual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Improvment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http://www.itframeworks.org/w/images/thumb/d/d4/ITILv3_TheMap.png/800px-ITILv3_The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14246"/>
            <a:ext cx="7128792" cy="5346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708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</a:t>
            </a:r>
            <a:r>
              <a:rPr lang="cs-CZ" dirty="0" err="1" smtClean="0"/>
              <a:t>ITILu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cs-CZ" sz="2400" dirty="0" smtClean="0"/>
          </a:p>
          <a:p>
            <a:pPr lvl="0">
              <a:buNone/>
            </a:pPr>
            <a:r>
              <a:rPr lang="cs-CZ" sz="2400" smtClean="0"/>
              <a:t>Implementace </a:t>
            </a:r>
            <a:r>
              <a:rPr lang="cs-CZ" sz="2400" dirty="0" smtClean="0"/>
              <a:t>ITIL probíhá v těchto </a:t>
            </a:r>
            <a:r>
              <a:rPr lang="cs-CZ" sz="2400" smtClean="0"/>
              <a:t>krocích:</a:t>
            </a:r>
          </a:p>
          <a:p>
            <a:pPr lvl="0">
              <a:buNone/>
            </a:pPr>
            <a:endParaRPr lang="cs-CZ" sz="2400" dirty="0" smtClean="0"/>
          </a:p>
          <a:p>
            <a:pPr lvl="0"/>
            <a:r>
              <a:rPr lang="cs-CZ" sz="3600" dirty="0" smtClean="0"/>
              <a:t>Získání </a:t>
            </a:r>
            <a:r>
              <a:rPr lang="cs-CZ" sz="3600" dirty="0"/>
              <a:t>znalostí o </a:t>
            </a:r>
            <a:r>
              <a:rPr lang="cs-CZ" sz="3600" dirty="0" smtClean="0"/>
              <a:t>ITIL</a:t>
            </a:r>
            <a:endParaRPr lang="cs-CZ" sz="3600" dirty="0"/>
          </a:p>
          <a:p>
            <a:pPr lvl="0"/>
            <a:r>
              <a:rPr lang="cs-CZ" sz="3600" dirty="0"/>
              <a:t>Zhodnocení současné </a:t>
            </a:r>
            <a:r>
              <a:rPr lang="cs-CZ" sz="3600" dirty="0" smtClean="0"/>
              <a:t>situace</a:t>
            </a:r>
            <a:endParaRPr lang="cs-CZ" sz="3600" dirty="0"/>
          </a:p>
          <a:p>
            <a:r>
              <a:rPr lang="cs-CZ" sz="3600" dirty="0"/>
              <a:t>Naplánování a dosažení cílového stavu </a:t>
            </a:r>
            <a:endParaRPr lang="cs-CZ" sz="3600" dirty="0" smtClean="0"/>
          </a:p>
          <a:p>
            <a:pPr lvl="0"/>
            <a:r>
              <a:rPr lang="cs-CZ" sz="3600" dirty="0"/>
              <a:t>Ověření, zda bylo dosaženo cí</a:t>
            </a:r>
            <a:r>
              <a:rPr lang="cs-CZ" dirty="0"/>
              <a:t>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implementaci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Rozhodnutí o implementaci ITIL musí být učiněno na úrovni </a:t>
            </a:r>
            <a:r>
              <a:rPr lang="cs-CZ" dirty="0">
                <a:solidFill>
                  <a:srgbClr val="0070C0"/>
                </a:solidFill>
              </a:rPr>
              <a:t>nejvyššího vedení organizace</a:t>
            </a:r>
          </a:p>
          <a:p>
            <a:pPr lvl="0"/>
            <a:r>
              <a:rPr lang="cs-CZ" dirty="0"/>
              <a:t>Projekt implementace musí mít </a:t>
            </a:r>
            <a:r>
              <a:rPr lang="cs-CZ" dirty="0">
                <a:solidFill>
                  <a:srgbClr val="0070C0"/>
                </a:solidFill>
              </a:rPr>
              <a:t>viditelnou podporu ze strany nejvyššího vedení</a:t>
            </a:r>
          </a:p>
          <a:p>
            <a:pPr lvl="0"/>
            <a:r>
              <a:rPr lang="cs-CZ" dirty="0"/>
              <a:t>Je vhodné v průběhu projektu </a:t>
            </a:r>
            <a:r>
              <a:rPr lang="cs-CZ" dirty="0">
                <a:solidFill>
                  <a:srgbClr val="0070C0"/>
                </a:solidFill>
              </a:rPr>
              <a:t>nastavit očekávání </a:t>
            </a:r>
            <a:r>
              <a:rPr lang="cs-CZ" dirty="0"/>
              <a:t>všech zainteresovaných stran</a:t>
            </a:r>
          </a:p>
          <a:p>
            <a:pPr lvl="0"/>
            <a:r>
              <a:rPr lang="cs-CZ" dirty="0"/>
              <a:t>Předpokládá se dosažení vzájemné rovnováhy mezi třemi nezbytnými součástmi pro řízení IT: </a:t>
            </a:r>
            <a:r>
              <a:rPr lang="cs-CZ" dirty="0">
                <a:solidFill>
                  <a:srgbClr val="0070C0"/>
                </a:solidFill>
              </a:rPr>
              <a:t>lidí – procesů – nástrojů</a:t>
            </a:r>
            <a:r>
              <a:rPr lang="cs-CZ" dirty="0"/>
              <a:t> (zaměstnanci musí být zaškoleni, procesy musí být zdokumentovány a implementovány, procesy ISTM musí být podporovány vhodnými SW nástroji)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ITIL a ISO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ISO 9000 </a:t>
            </a:r>
            <a:r>
              <a:rPr lang="cs-CZ" dirty="0" smtClean="0"/>
              <a:t>– definuje procesní přístup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ISO 9001 </a:t>
            </a:r>
            <a:r>
              <a:rPr lang="cs-CZ" dirty="0" smtClean="0"/>
              <a:t>– vyžaduje využívání procesního řízení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ITIL</a:t>
            </a:r>
            <a:r>
              <a:rPr lang="cs-CZ" dirty="0" smtClean="0"/>
              <a:t> – rámec pro řízení procesů, určuje </a:t>
            </a:r>
            <a:r>
              <a:rPr lang="cs-CZ" dirty="0" smtClean="0">
                <a:solidFill>
                  <a:srgbClr val="C00000"/>
                </a:solidFill>
              </a:rPr>
              <a:t>„jak bychom to měli dělat“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ISO 20000 </a:t>
            </a:r>
            <a:r>
              <a:rPr lang="cs-CZ" dirty="0" smtClean="0"/>
              <a:t>– norma pro řízení IT služeb (ITSM), </a:t>
            </a:r>
            <a:r>
              <a:rPr lang="cs-CZ" dirty="0"/>
              <a:t>definuje kritéria, k nímž by měla iniciativa zdokonalování IT procesů </a:t>
            </a:r>
            <a:r>
              <a:rPr lang="cs-CZ" dirty="0" smtClean="0"/>
              <a:t>směrovat – </a:t>
            </a:r>
            <a:r>
              <a:rPr lang="cs-CZ" dirty="0" smtClean="0">
                <a:solidFill>
                  <a:srgbClr val="C00000"/>
                </a:solidFill>
              </a:rPr>
              <a:t>„co bychom měli dělat“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20000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22" name="Picture 2" descr="http://www.foxitsm.co.za/wp-content/uploads/2012/03/PDCA745x4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65" y="1290214"/>
            <a:ext cx="8391325" cy="5091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27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20000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Nezávislá certifikace procesů a řízení služeb</a:t>
            </a:r>
          </a:p>
          <a:p>
            <a:r>
              <a:rPr lang="cs-CZ" dirty="0" smtClean="0"/>
              <a:t>Ověření, že „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“ z ITIL byly implementovány</a:t>
            </a:r>
          </a:p>
          <a:p>
            <a:r>
              <a:rPr lang="cs-CZ" dirty="0" smtClean="0"/>
              <a:t>ITIL – rámec pro návrh a optimalizaci procesů, ISO jen popis procesů</a:t>
            </a:r>
          </a:p>
          <a:p>
            <a:r>
              <a:rPr lang="cs-CZ" dirty="0" smtClean="0"/>
              <a:t>Řízená dokumentace</a:t>
            </a:r>
          </a:p>
          <a:p>
            <a:r>
              <a:rPr lang="cs-CZ" dirty="0" smtClean="0"/>
              <a:t>Řízení zdrojů (ITIL neobsahuje)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493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COBIT</a:t>
            </a:r>
            <a:r>
              <a:rPr lang="cs-CZ" sz="2800" dirty="0" smtClean="0"/>
              <a:t> (</a:t>
            </a:r>
            <a:r>
              <a:rPr lang="cs-CZ" sz="2800" i="1" dirty="0" err="1" smtClean="0"/>
              <a:t>Control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Objectives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for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related</a:t>
            </a:r>
            <a:r>
              <a:rPr lang="cs-CZ" sz="2800" i="1" dirty="0" smtClean="0"/>
              <a:t> Technology</a:t>
            </a:r>
            <a:r>
              <a:rPr lang="cs-CZ" sz="2800" dirty="0" smtClean="0"/>
              <a:t>) byl vyvinut jako všeobecně přijímaný </a:t>
            </a:r>
            <a:r>
              <a:rPr lang="cs-CZ" sz="2800" dirty="0" smtClean="0">
                <a:solidFill>
                  <a:srgbClr val="C00000"/>
                </a:solidFill>
              </a:rPr>
              <a:t>standard pro správné postupy řízení, kontroly a auditu informačních technologií</a:t>
            </a:r>
            <a:r>
              <a:rPr lang="cs-CZ" sz="2800" dirty="0" smtClean="0"/>
              <a:t>.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První verze COBIT byla publikována v roce 1996. Druhá verze, rozšířena o “Management </a:t>
            </a:r>
            <a:r>
              <a:rPr lang="cs-CZ" sz="2800" dirty="0" err="1" smtClean="0"/>
              <a:t>guidelines</a:t>
            </a:r>
            <a:r>
              <a:rPr lang="cs-CZ" sz="2800" dirty="0" smtClean="0"/>
              <a:t>” v roce 1998. Třetí verze byla zveřejněna v roce 2000, aktuální </a:t>
            </a:r>
            <a:r>
              <a:rPr lang="cs-CZ" sz="2800" dirty="0" smtClean="0">
                <a:solidFill>
                  <a:srgbClr val="0070C0"/>
                </a:solidFill>
              </a:rPr>
              <a:t>čtvrtá verze </a:t>
            </a:r>
            <a:r>
              <a:rPr lang="cs-CZ" sz="2800" dirty="0" smtClean="0"/>
              <a:t>pochází z prosince roku </a:t>
            </a:r>
            <a:r>
              <a:rPr lang="cs-CZ" sz="2800" dirty="0" smtClean="0">
                <a:solidFill>
                  <a:srgbClr val="0070C0"/>
                </a:solidFill>
              </a:rPr>
              <a:t>2005</a:t>
            </a:r>
            <a:r>
              <a:rPr lang="cs-CZ" sz="2800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ITIL?</a:t>
            </a:r>
          </a:p>
          <a:p>
            <a:r>
              <a:rPr lang="cs-CZ" dirty="0" smtClean="0"/>
              <a:t>Základní pojmy z oblasti řízení ICT</a:t>
            </a:r>
          </a:p>
          <a:p>
            <a:r>
              <a:rPr lang="cs-CZ" dirty="0" smtClean="0"/>
              <a:t>Metodika COBIT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 smtClean="0"/>
          </a:p>
          <a:p>
            <a:r>
              <a:rPr lang="cs-CZ" dirty="0" smtClean="0"/>
              <a:t>ISO při řízení IS/IT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/>
              <a:t>COBIT dává do souvislosti:</a:t>
            </a:r>
          </a:p>
          <a:p>
            <a:pPr lvl="1"/>
            <a:r>
              <a:rPr lang="cs-CZ" sz="3600" dirty="0" smtClean="0"/>
              <a:t>IT procesy</a:t>
            </a:r>
          </a:p>
          <a:p>
            <a:pPr lvl="1"/>
            <a:r>
              <a:rPr lang="cs-CZ" sz="3600" dirty="0" smtClean="0"/>
              <a:t>IT zdroje</a:t>
            </a:r>
          </a:p>
          <a:p>
            <a:pPr lvl="1"/>
            <a:r>
              <a:rPr lang="cs-CZ" sz="3600" dirty="0" smtClean="0"/>
              <a:t>Informační kritéria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0900" name="Picture 4" descr="http://www.modalisa-technology.com/wp-content/uploads/2010/09/COBIT_Cu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019800" cy="4619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029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QlrO-zVT0HxJMM0Kgv5_kaC-tmJj1eYOTDipsuNoRbPtxTDvff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565493"/>
            <a:ext cx="4424660" cy="310386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IT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</a:t>
            </a:r>
            <a:r>
              <a:rPr lang="cs-CZ" dirty="0" smtClean="0">
                <a:solidFill>
                  <a:srgbClr val="C00000"/>
                </a:solidFill>
              </a:rPr>
              <a:t>IT procesy </a:t>
            </a:r>
            <a:r>
              <a:rPr lang="cs-CZ" dirty="0" smtClean="0"/>
              <a:t>jsou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Plánování a organizace </a:t>
            </a:r>
          </a:p>
          <a:p>
            <a:pPr lvl="1"/>
            <a:r>
              <a:rPr lang="cs-CZ" dirty="0" smtClean="0"/>
              <a:t>Akvizice a implementace </a:t>
            </a:r>
          </a:p>
          <a:p>
            <a:pPr lvl="1"/>
            <a:r>
              <a:rPr lang="cs-CZ" dirty="0" smtClean="0"/>
              <a:t>Poskytování a podpora </a:t>
            </a:r>
          </a:p>
          <a:p>
            <a:pPr lvl="1"/>
            <a:r>
              <a:rPr lang="cs-CZ" dirty="0" smtClean="0"/>
              <a:t>Monitorování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IT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</a:rPr>
              <a:t>IT zdroje </a:t>
            </a:r>
            <a:r>
              <a:rPr lang="pl-PL" dirty="0" smtClean="0"/>
              <a:t>dle Cobit:</a:t>
            </a:r>
          </a:p>
          <a:p>
            <a:r>
              <a:rPr lang="pl-PL" dirty="0" smtClean="0"/>
              <a:t>Aplikace </a:t>
            </a:r>
          </a:p>
          <a:p>
            <a:r>
              <a:rPr lang="pl-PL" dirty="0" smtClean="0"/>
              <a:t>Informace </a:t>
            </a:r>
          </a:p>
          <a:p>
            <a:r>
              <a:rPr lang="pl-PL" dirty="0" smtClean="0"/>
              <a:t>Infrastruktura </a:t>
            </a:r>
          </a:p>
          <a:p>
            <a:r>
              <a:rPr lang="pl-PL" dirty="0" smtClean="0"/>
              <a:t>Lidské zdroje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informační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Informační kritéria:</a:t>
            </a:r>
          </a:p>
          <a:p>
            <a:r>
              <a:rPr lang="cs-CZ" dirty="0" smtClean="0"/>
              <a:t>Účelnost </a:t>
            </a:r>
          </a:p>
          <a:p>
            <a:r>
              <a:rPr lang="cs-CZ" dirty="0" smtClean="0"/>
              <a:t>Hospodárnost </a:t>
            </a:r>
          </a:p>
          <a:p>
            <a:r>
              <a:rPr lang="cs-CZ" dirty="0" smtClean="0"/>
              <a:t>Důvěryhodnost </a:t>
            </a:r>
          </a:p>
          <a:p>
            <a:r>
              <a:rPr lang="cs-CZ" dirty="0" smtClean="0"/>
              <a:t>Integrita </a:t>
            </a:r>
          </a:p>
          <a:p>
            <a:r>
              <a:rPr lang="cs-CZ" dirty="0" smtClean="0"/>
              <a:t>Dostupnost </a:t>
            </a:r>
          </a:p>
          <a:p>
            <a:r>
              <a:rPr lang="cs-CZ" dirty="0" smtClean="0"/>
              <a:t>Souhlasnost/Shoda </a:t>
            </a:r>
          </a:p>
          <a:p>
            <a:r>
              <a:rPr lang="cs-CZ" dirty="0" smtClean="0"/>
              <a:t>Spolehlivost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COBIT pro jednotlivé oblasti definuje: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Cíle řízení</a:t>
            </a:r>
          </a:p>
          <a:p>
            <a:pPr lvl="1"/>
            <a:r>
              <a:rPr lang="cs-CZ" dirty="0" smtClean="0"/>
              <a:t>definice požadavků ze strany </a:t>
            </a:r>
            <a:r>
              <a:rPr lang="cs-CZ" dirty="0" err="1" smtClean="0"/>
              <a:t>businesu</a:t>
            </a:r>
            <a:endParaRPr lang="cs-CZ" dirty="0" smtClean="0"/>
          </a:p>
          <a:p>
            <a:pPr lvl="1"/>
            <a:r>
              <a:rPr lang="cs-CZ" dirty="0" smtClean="0"/>
              <a:t>strategický cíl ke každému procesu </a:t>
            </a:r>
          </a:p>
          <a:p>
            <a:pPr lvl="1"/>
            <a:r>
              <a:rPr lang="cs-CZ" dirty="0" smtClean="0"/>
              <a:t>detailní cíle jednotlivých procesů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Procesy</a:t>
            </a:r>
            <a:r>
              <a:rPr lang="cs-CZ" dirty="0" smtClean="0"/>
              <a:t>- definuje 34 procesů seskupených do 4 následujících domén:</a:t>
            </a:r>
          </a:p>
          <a:p>
            <a:pPr lvl="1"/>
            <a:r>
              <a:rPr lang="cs-CZ" dirty="0" smtClean="0"/>
              <a:t>Plánování a organizace </a:t>
            </a:r>
          </a:p>
          <a:p>
            <a:pPr lvl="1"/>
            <a:r>
              <a:rPr lang="cs-CZ" dirty="0" smtClean="0"/>
              <a:t>Akvizice a implementace </a:t>
            </a:r>
          </a:p>
          <a:p>
            <a:pPr lvl="1"/>
            <a:r>
              <a:rPr lang="cs-CZ" dirty="0" smtClean="0"/>
              <a:t>Poskytování a podpora </a:t>
            </a:r>
          </a:p>
          <a:p>
            <a:pPr lvl="1"/>
            <a:r>
              <a:rPr lang="cs-CZ" dirty="0" smtClean="0"/>
              <a:t>Monitorování 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Zdroje </a:t>
            </a:r>
            <a:r>
              <a:rPr lang="cs-CZ" sz="3600" dirty="0" smtClean="0"/>
              <a:t>přiřazené k procesům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-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 každý proces jsou v </a:t>
            </a:r>
            <a:r>
              <a:rPr lang="cs-CZ" dirty="0" err="1" smtClean="0"/>
              <a:t>COBITu</a:t>
            </a:r>
            <a:r>
              <a:rPr lang="cs-CZ" dirty="0" smtClean="0"/>
              <a:t> definovány:</a:t>
            </a:r>
          </a:p>
          <a:p>
            <a:pPr lvl="1"/>
            <a:r>
              <a:rPr lang="cs-CZ" dirty="0" smtClean="0"/>
              <a:t>Obsah a cíl </a:t>
            </a:r>
          </a:p>
          <a:p>
            <a:pPr lvl="1"/>
            <a:r>
              <a:rPr lang="cs-CZ" dirty="0" smtClean="0"/>
              <a:t>Dílčí kontrolní cíle </a:t>
            </a:r>
          </a:p>
          <a:p>
            <a:pPr lvl="1"/>
            <a:r>
              <a:rPr lang="cs-CZ" dirty="0" smtClean="0"/>
              <a:t>Typické aktivity a role </a:t>
            </a:r>
          </a:p>
          <a:p>
            <a:pPr lvl="1"/>
            <a:r>
              <a:rPr lang="cs-CZ" dirty="0" smtClean="0"/>
              <a:t>Vstupy a výstupy </a:t>
            </a:r>
          </a:p>
          <a:p>
            <a:pPr lvl="1"/>
            <a:r>
              <a:rPr lang="cs-CZ" dirty="0" smtClean="0"/>
              <a:t>Kritéria pro model vyspělosti </a:t>
            </a:r>
          </a:p>
          <a:p>
            <a:pPr lvl="1"/>
            <a:r>
              <a:rPr lang="cs-CZ" dirty="0" smtClean="0"/>
              <a:t>Způsob měření </a:t>
            </a:r>
          </a:p>
          <a:p>
            <a:pPr lvl="1"/>
            <a:r>
              <a:rPr lang="cs-CZ" dirty="0" smtClean="0"/>
              <a:t>Způsob auditu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Zdroje přiřazené k procesům: </a:t>
            </a:r>
          </a:p>
          <a:p>
            <a:pPr lvl="1"/>
            <a:r>
              <a:rPr lang="cs-CZ" dirty="0" smtClean="0"/>
              <a:t>Informace (datové objekty – interní, externí atp.) </a:t>
            </a:r>
          </a:p>
          <a:p>
            <a:pPr lvl="1"/>
            <a:r>
              <a:rPr lang="cs-CZ" dirty="0" smtClean="0"/>
              <a:t>Aplikační systémy (souhrn manuálních i automatizovaných procedur) </a:t>
            </a:r>
          </a:p>
          <a:p>
            <a:pPr lvl="1"/>
            <a:r>
              <a:rPr lang="cs-CZ" dirty="0" smtClean="0"/>
              <a:t>Infrastruktura (HW, operační systémy, sítě, lokalizace a podpora informačních systémů) </a:t>
            </a:r>
          </a:p>
          <a:p>
            <a:pPr lvl="1"/>
            <a:r>
              <a:rPr lang="cs-CZ" dirty="0" smtClean="0"/>
              <a:t>Lidé (znalosti, organizace, získávání, poskytování, podpora, monitoring a ohodnocení informačních systémů a služeb)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9874" name="Picture 2" descr="http://4.bp.blogspot.com/_IAt9yzuZmpU/S77LJoNJCoI/AAAAAAAAARM/BpUyXASnshE/s1600/fi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416824" cy="5568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by měl COBIT zajímat?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COBIT by měl zajímat všechny, kdo mají přímou odpovědnost za obchodní procesy a technologie, ty, kdo jsou závislí na relevanci a spolehlivosti informací zapracovávaných prostřednictvím ICT a také ty, kdo poskytují služby v oblasti řízení kvality, kontroly a správy IT.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SPECIFIKA COBITU: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Orientace na business</a:t>
            </a:r>
            <a:r>
              <a:rPr lang="cs-CZ" dirty="0" smtClean="0"/>
              <a:t> – určeno pro poskytovatele IT služeb, uživatele, auditory, management a vlastníky podnikových procesů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Procesní orientace </a:t>
            </a:r>
            <a:r>
              <a:rPr lang="cs-CZ" dirty="0" smtClean="0"/>
              <a:t>- </a:t>
            </a:r>
            <a:r>
              <a:rPr lang="cs-CZ" dirty="0" err="1" smtClean="0"/>
              <a:t>CoBit</a:t>
            </a:r>
            <a:r>
              <a:rPr lang="cs-CZ" dirty="0" smtClean="0"/>
              <a:t> obsahuje referenční procesní model jednotlivých domén, měření výkonnosti procesů, hodnocení rizika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Kontrolní rámec </a:t>
            </a:r>
            <a:r>
              <a:rPr lang="cs-CZ" dirty="0" smtClean="0"/>
              <a:t>- pravidla, procedury, postupy, organizační struktura jsou definovány tak, aby poskytovaly záruku toho, že budou dosaženy podnikové cíle a že bude minimalizována pravděpodobnost jejich ohrožení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Zaměřeno na měření výkonnosti </a:t>
            </a:r>
            <a:r>
              <a:rPr lang="cs-CZ" dirty="0" smtClean="0"/>
              <a:t>(cíl, proces, metrika) - slouží pro podporu rozhodování o způsobu měření a kontrolování podnikového IT Základní oblasti (tzv. domény) </a:t>
            </a:r>
            <a:r>
              <a:rPr lang="cs-CZ" dirty="0" err="1" smtClean="0"/>
              <a:t>CoBit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ITIL</a:t>
            </a:r>
            <a:r>
              <a:rPr lang="cs-CZ" sz="2800" b="1" dirty="0" smtClean="0"/>
              <a:t> </a:t>
            </a:r>
            <a:r>
              <a:rPr lang="cs-CZ" sz="2800" dirty="0" smtClean="0"/>
              <a:t>– souvisí s řízením IT služeb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Služba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smtClean="0"/>
              <a:t>– schopnost uspokojit předem stanovené či dohodnuté požadavky/potřeby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ICT služba </a:t>
            </a:r>
            <a:r>
              <a:rPr lang="cs-CZ" sz="2800" dirty="0" smtClean="0"/>
              <a:t>(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Communication</a:t>
            </a:r>
            <a:r>
              <a:rPr lang="cs-CZ" sz="2800" dirty="0"/>
              <a:t> T</a:t>
            </a:r>
            <a:r>
              <a:rPr lang="cs-CZ" sz="2800" dirty="0" smtClean="0"/>
              <a:t>echnology) - </a:t>
            </a:r>
            <a:r>
              <a:rPr lang="cs-CZ" sz="2800" dirty="0"/>
              <a:t>ICT služba je služba, kterou IT oddělení poskytuje uživatelům vně (mimo) IT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ITSM</a:t>
            </a:r>
            <a:r>
              <a:rPr lang="cs-CZ" sz="2800" dirty="0" smtClean="0"/>
              <a:t> (</a:t>
            </a:r>
            <a:r>
              <a:rPr lang="cs-CZ" sz="2800" dirty="0" err="1"/>
              <a:t>Information</a:t>
            </a:r>
            <a:r>
              <a:rPr lang="cs-CZ" sz="2800" dirty="0"/>
              <a:t> Technology </a:t>
            </a:r>
            <a:r>
              <a:rPr lang="cs-CZ" sz="2800" dirty="0" err="1"/>
              <a:t>Service</a:t>
            </a:r>
            <a:r>
              <a:rPr lang="cs-CZ" sz="2800" dirty="0"/>
              <a:t> </a:t>
            </a:r>
            <a:r>
              <a:rPr lang="cs-CZ" sz="2800" dirty="0" smtClean="0"/>
              <a:t>Management) - </a:t>
            </a:r>
            <a:r>
              <a:rPr lang="cs-CZ" sz="2800" dirty="0"/>
              <a:t>řízení ICT služeb, a to spíše v rovině organizačně řídicí než v oblasti technické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Úkolem IT </a:t>
            </a:r>
            <a:r>
              <a:rPr lang="cs-CZ" dirty="0" err="1" smtClean="0">
                <a:solidFill>
                  <a:srgbClr val="C00000"/>
                </a:solidFill>
              </a:rPr>
              <a:t>Governance</a:t>
            </a:r>
            <a:r>
              <a:rPr lang="cs-CZ" dirty="0" smtClean="0">
                <a:solidFill>
                  <a:srgbClr val="C00000"/>
                </a:solidFill>
              </a:rPr>
              <a:t> je řídit aktivity IT </a:t>
            </a:r>
            <a:r>
              <a:rPr lang="cs-CZ" dirty="0" smtClean="0"/>
              <a:t>v rámci organizace tak, aby byly zajištěny </a:t>
            </a:r>
            <a:r>
              <a:rPr lang="cs-CZ" dirty="0" smtClean="0"/>
              <a:t>následující cíle: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Propojení a sjednocení business a IT strategie v rámci společnosti tak, aby byly oboustranně splněny předem definované požadavky a očekávání (tj. odvození IT strategie z jednotlivých cílů definovaných v business strategii) </a:t>
            </a:r>
          </a:p>
          <a:p>
            <a:r>
              <a:rPr lang="cs-CZ" dirty="0" smtClean="0"/>
              <a:t>Maximální a řízené využití příležitostí, které IT businessu nabízí </a:t>
            </a:r>
          </a:p>
          <a:p>
            <a:r>
              <a:rPr lang="cs-CZ" dirty="0" smtClean="0"/>
              <a:t>Zodpovědné využívání IT zdrojů </a:t>
            </a:r>
          </a:p>
          <a:p>
            <a:r>
              <a:rPr lang="cs-CZ" dirty="0" smtClean="0"/>
              <a:t>Řízení rizik spojených s vývojem, pořízením a provozováním IT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DEFINICE</a:t>
            </a:r>
          </a:p>
          <a:p>
            <a:pPr>
              <a:buNone/>
            </a:pPr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je definovaná struktura vztahů a procesů, pomocí kterých lze řídit a kontrolovat organizaci tak, aby IT v maximální míře umožňovalo a podporovalo dosažení podnikatelských cílů. Přidanou hodnotou je redukce a řízení rizik nad procesy v IS.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ovlivňuje zvýšení efektivity organizace pomocí: </a:t>
            </a:r>
          </a:p>
          <a:p>
            <a:r>
              <a:rPr lang="cs-CZ" dirty="0" smtClean="0"/>
              <a:t>Zajištění a zabezpečení integrity, bezpečnosti a spolehlivosti strategických a jiných citlivých informací. </a:t>
            </a:r>
          </a:p>
          <a:p>
            <a:r>
              <a:rPr lang="cs-CZ" dirty="0" smtClean="0"/>
              <a:t>Ochrany investic do IT a komunikací </a:t>
            </a:r>
          </a:p>
          <a:p>
            <a:r>
              <a:rPr lang="cs-CZ" dirty="0" smtClean="0"/>
              <a:t>Nastavení odpovídajícího vedení a řízení informačních aktiv, na nichž přímo závisí úspěch nebo přežití organizace </a:t>
            </a:r>
          </a:p>
          <a:p>
            <a:r>
              <a:rPr lang="cs-CZ" dirty="0" smtClean="0"/>
              <a:t>Zvyšování hodnoty podnikatelských procesů pomocí IT (vazba IT na podnikatelské procesy)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zavedení 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Důvody pro zavedení IT </a:t>
            </a:r>
            <a:r>
              <a:rPr lang="cs-CZ" dirty="0" err="1" smtClean="0"/>
              <a:t>Governance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IT je významným kritickým faktorem úspěchu pro dosažení podnikové strategie </a:t>
            </a:r>
          </a:p>
          <a:p>
            <a:r>
              <a:rPr lang="cs-CZ" dirty="0" smtClean="0"/>
              <a:t>IT je prvek, který umožňuje růst a vývoj podniku </a:t>
            </a:r>
          </a:p>
          <a:p>
            <a:r>
              <a:rPr lang="cs-CZ" dirty="0" smtClean="0"/>
              <a:t>IT musí splňovat stále rostoucí nároky v oblasti regulací, povinné správy a ochrany IT aktiv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Sladění a synchronizace strategií v rámci podniku </a:t>
            </a:r>
          </a:p>
          <a:p>
            <a:pPr>
              <a:buNone/>
            </a:pPr>
            <a:r>
              <a:rPr lang="cs-CZ" dirty="0" smtClean="0"/>
              <a:t>Hlavní otázkou je, zda jsou investice do IT v souladu s podnikovou strategií a cíly.  Proces harmonizace podnikové a IT strategie (byznys a IT procesů) je nikdy nekončící proces – důležitá je tedy především permanentní snaha o přiblížení a vyrovnání uvedených prvků.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Generování hodnoty</a:t>
            </a:r>
          </a:p>
          <a:p>
            <a:r>
              <a:rPr lang="cs-CZ" dirty="0" smtClean="0"/>
              <a:t>Představuje realizaci přidané hodnoty pomocí IT, tj. realizaci slíbených přínosů k dané strategii s důrazem na optimalizaci nákladů a vytváření hodnot charakteristických pro IT. </a:t>
            </a:r>
          </a:p>
          <a:p>
            <a:pPr>
              <a:buNone/>
            </a:pPr>
            <a:r>
              <a:rPr lang="cs-CZ" b="1" dirty="0" smtClean="0"/>
              <a:t>Řízení zdrojů</a:t>
            </a:r>
          </a:p>
          <a:p>
            <a:r>
              <a:rPr lang="cs-CZ" dirty="0" smtClean="0"/>
              <a:t>Znamená optimalizaci IT investic a správné řízení kritických IT zdrojů: aplikací, informací, infrastruktury a lidí. Klíčové jsou pro tuto oblast optimalizace znalostí a infrastruktura. </a:t>
            </a:r>
          </a:p>
          <a:p>
            <a:pPr>
              <a:buNone/>
            </a:pPr>
            <a:r>
              <a:rPr lang="cs-CZ" b="1" dirty="0" smtClean="0"/>
              <a:t>Risk management</a:t>
            </a:r>
          </a:p>
          <a:p>
            <a:r>
              <a:rPr lang="cs-CZ" dirty="0" smtClean="0"/>
              <a:t>Zavádění závazného rámce pro řízení rizika, který stanoví dostatečně přísná kritéria pro měření, akceptaci a řízení rizik, stejně tak i pravidel pro reportování rizik v oblasti IT. </a:t>
            </a:r>
          </a:p>
          <a:p>
            <a:r>
              <a:rPr lang="cs-CZ" dirty="0" smtClean="0"/>
              <a:t>Zdůrazňuje potřebu vědomí o rizicích na úrovni nejvyššího vedení organizací, porozumění rizikům spojených s podnikáním a zabudování procesů řízení rizika do systému podnikových odpovědností.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je to </a:t>
            </a:r>
            <a:r>
              <a:rPr lang="cs-CZ" b="1" dirty="0" smtClean="0"/>
              <a:t>ITIL</a:t>
            </a:r>
            <a:r>
              <a:rPr lang="cs-CZ" dirty="0" smtClean="0"/>
              <a:t>? Metodika pro řízení ICT vytvořená na základě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, komerční produkt</a:t>
            </a:r>
          </a:p>
          <a:p>
            <a:r>
              <a:rPr lang="cs-CZ" dirty="0" smtClean="0"/>
              <a:t>Základní pojmy z oblasti řízení </a:t>
            </a:r>
            <a:r>
              <a:rPr lang="cs-CZ" b="1" dirty="0" smtClean="0"/>
              <a:t>ICT</a:t>
            </a:r>
          </a:p>
          <a:p>
            <a:r>
              <a:rPr lang="cs-CZ" dirty="0" smtClean="0"/>
              <a:t>Metodika </a:t>
            </a:r>
            <a:r>
              <a:rPr lang="cs-CZ" b="1" dirty="0" smtClean="0"/>
              <a:t>COBIT</a:t>
            </a:r>
            <a:r>
              <a:rPr lang="cs-CZ" dirty="0" smtClean="0"/>
              <a:t> – alternativa k </a:t>
            </a:r>
            <a:r>
              <a:rPr lang="cs-CZ" dirty="0" err="1" smtClean="0"/>
              <a:t>ITILu</a:t>
            </a:r>
            <a:r>
              <a:rPr lang="cs-CZ" dirty="0" smtClean="0"/>
              <a:t>, standard pro správné postupy řízení, kontroly a auditu informačních technologií. </a:t>
            </a:r>
          </a:p>
          <a:p>
            <a:r>
              <a:rPr lang="cs-CZ" b="1" dirty="0" smtClean="0"/>
              <a:t>IT </a:t>
            </a:r>
            <a:r>
              <a:rPr lang="cs-CZ" b="1" dirty="0" err="1" smtClean="0"/>
              <a:t>Governance</a:t>
            </a:r>
            <a:r>
              <a:rPr lang="cs-CZ" b="1" dirty="0" smtClean="0"/>
              <a:t> </a:t>
            </a:r>
            <a:r>
              <a:rPr lang="cs-CZ" dirty="0" smtClean="0"/>
              <a:t>– řízení IT</a:t>
            </a:r>
          </a:p>
          <a:p>
            <a:r>
              <a:rPr lang="cs-CZ" dirty="0" smtClean="0"/>
              <a:t>ISO při řízení IS/IT – ISO 9000, </a:t>
            </a:r>
            <a:r>
              <a:rPr lang="cs-CZ" b="1" dirty="0" smtClean="0"/>
              <a:t>ISO 20000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CEO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CFO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= řízení, návratnost investic</a:t>
            </a:r>
          </a:p>
          <a:p>
            <a:pPr lvl="1"/>
            <a:r>
              <a:rPr lang="cs-CZ" smtClean="0"/>
              <a:t>Performance</a:t>
            </a:r>
            <a:endParaRPr lang="cs-CZ" dirty="0" smtClean="0"/>
          </a:p>
          <a:p>
            <a:pPr lvl="1"/>
            <a:r>
              <a:rPr lang="cs-CZ" dirty="0" smtClean="0"/>
              <a:t>Risk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1942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ITIL?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ITIL (IT </a:t>
            </a:r>
            <a:r>
              <a:rPr lang="cs-CZ" dirty="0" err="1" smtClean="0">
                <a:solidFill>
                  <a:srgbClr val="0070C0"/>
                </a:solidFill>
              </a:rPr>
              <a:t>Infrastructure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Library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 = sada </a:t>
            </a:r>
            <a:r>
              <a:rPr lang="cs-CZ" dirty="0"/>
              <a:t>knižních publikací, popisujících způsob řízení ICT služeb (ITSM) a ICT infrastruktury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>
                <a:solidFill>
                  <a:schemeClr val="accent2"/>
                </a:solidFill>
              </a:rPr>
              <a:t>ITIL není metodika, ale rámec pro návrh procesů ITSM založený na </a:t>
            </a:r>
            <a:r>
              <a:rPr lang="cs-CZ" b="1" dirty="0">
                <a:solidFill>
                  <a:srgbClr val="FF0000"/>
                </a:solidFill>
              </a:rPr>
              <a:t>nejlepších zkušenostech z </a:t>
            </a:r>
            <a:r>
              <a:rPr lang="cs-CZ" b="1" dirty="0" smtClean="0">
                <a:solidFill>
                  <a:srgbClr val="FF0000"/>
                </a:solidFill>
              </a:rPr>
              <a:t>praxe!  (Best </a:t>
            </a:r>
            <a:r>
              <a:rPr lang="cs-CZ" b="1" dirty="0" err="1" smtClean="0">
                <a:solidFill>
                  <a:srgbClr val="FF0000"/>
                </a:solidFill>
              </a:rPr>
              <a:t>Practices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Cílem implementace </a:t>
            </a:r>
            <a:r>
              <a:rPr lang="cs-CZ" dirty="0" err="1"/>
              <a:t>ITILu</a:t>
            </a:r>
            <a:r>
              <a:rPr lang="cs-CZ" dirty="0"/>
              <a:t> je snaha změnit IT oddělení ze servisní organizace na kvalitního poskytovatele služeb zákazníkům (byť interním!).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 obsahuje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knihovny</a:t>
            </a:r>
          </a:p>
          <a:p>
            <a:r>
              <a:rPr lang="cs-CZ" dirty="0" smtClean="0"/>
              <a:t>Související publikace</a:t>
            </a:r>
          </a:p>
          <a:p>
            <a:r>
              <a:rPr lang="cs-CZ" dirty="0" smtClean="0"/>
              <a:t>Konzultační služby</a:t>
            </a:r>
          </a:p>
          <a:p>
            <a:r>
              <a:rPr lang="cs-CZ" dirty="0" smtClean="0"/>
              <a:t>Vzdělávání a certifikace</a:t>
            </a:r>
          </a:p>
          <a:p>
            <a:r>
              <a:rPr lang="cs-CZ" dirty="0" smtClean="0"/>
              <a:t>Implementace nástrojů pro podporu ITSM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455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 5 přínosů zavedení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dirty="0" smtClean="0"/>
              <a:t>Nejvýznamnější přínosy zavedení ITIL dle poradenských firem:</a:t>
            </a:r>
          </a:p>
          <a:p>
            <a:pPr lvl="0"/>
            <a:r>
              <a:rPr lang="cs-CZ" dirty="0" smtClean="0"/>
              <a:t>Úspora </a:t>
            </a:r>
            <a:r>
              <a:rPr lang="cs-CZ" dirty="0"/>
              <a:t>nákladů na provoz IT služeb</a:t>
            </a:r>
          </a:p>
          <a:p>
            <a:pPr lvl="0"/>
            <a:r>
              <a:rPr lang="cs-CZ" dirty="0"/>
              <a:t>Lepší kvalita a spolehlivost IT služeb (spokojenější zákazníci)</a:t>
            </a:r>
          </a:p>
          <a:p>
            <a:pPr lvl="0"/>
            <a:r>
              <a:rPr lang="cs-CZ" dirty="0"/>
              <a:t>Lepší využívání ICT zdrojů</a:t>
            </a:r>
          </a:p>
          <a:p>
            <a:pPr lvl="0"/>
            <a:r>
              <a:rPr lang="cs-CZ" dirty="0"/>
              <a:t>Menší počet výpadků ICT systémů</a:t>
            </a:r>
          </a:p>
          <a:p>
            <a:pPr lvl="0"/>
            <a:r>
              <a:rPr lang="cs-CZ" dirty="0"/>
              <a:t>Lepší úroveň komunikace mezi IT a zákazníky/uživateli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 související s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Proces</a:t>
            </a:r>
            <a:r>
              <a:rPr lang="cs-CZ" b="1" dirty="0"/>
              <a:t> </a:t>
            </a:r>
            <a:r>
              <a:rPr lang="cs-CZ" dirty="0"/>
              <a:t>je logický sled úkolů transformujících vstup na nějaký výstup, každý proces má definovaný cíl, kvůli kterému existuje.</a:t>
            </a:r>
          </a:p>
          <a:p>
            <a:r>
              <a:rPr lang="cs-CZ" b="1" dirty="0">
                <a:solidFill>
                  <a:schemeClr val="accent2"/>
                </a:solidFill>
              </a:rPr>
              <a:t>Incident</a:t>
            </a:r>
            <a:r>
              <a:rPr lang="cs-CZ" dirty="0"/>
              <a:t> je nestandardní událost, která může způsobit přerušení fungování služby nebo snížení její kvality.</a:t>
            </a:r>
          </a:p>
          <a:p>
            <a:r>
              <a:rPr lang="cs-CZ" b="1" dirty="0" err="1">
                <a:solidFill>
                  <a:schemeClr val="accent2"/>
                </a:solidFill>
              </a:rPr>
              <a:t>Problem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je neznámá příčina incidentů v IT infrastruktuře.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 verze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knihy jsou:</a:t>
            </a:r>
          </a:p>
          <a:p>
            <a:pPr>
              <a:buNone/>
            </a:pPr>
            <a:endParaRPr lang="cs-CZ" sz="12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4000" dirty="0" err="1" smtClean="0">
                <a:solidFill>
                  <a:schemeClr val="accent1"/>
                </a:solidFill>
              </a:rPr>
              <a:t>Service</a:t>
            </a:r>
            <a:r>
              <a:rPr lang="cs-CZ" sz="4000" dirty="0" smtClean="0">
                <a:solidFill>
                  <a:schemeClr val="accent1"/>
                </a:solidFill>
              </a:rPr>
              <a:t> Support</a:t>
            </a:r>
          </a:p>
          <a:p>
            <a:pPr>
              <a:buNone/>
            </a:pPr>
            <a:r>
              <a:rPr lang="cs-CZ" sz="1800" dirty="0" smtClean="0"/>
              <a:t>Incident Management, </a:t>
            </a:r>
            <a:r>
              <a:rPr lang="cs-CZ" sz="1800" dirty="0" err="1" smtClean="0"/>
              <a:t>Problem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Desk</a:t>
            </a:r>
            <a:r>
              <a:rPr lang="cs-CZ" sz="1800" dirty="0" smtClean="0"/>
              <a:t>, </a:t>
            </a:r>
            <a:r>
              <a:rPr lang="cs-CZ" sz="1800" dirty="0" err="1" smtClean="0"/>
              <a:t>Configuration</a:t>
            </a:r>
            <a:r>
              <a:rPr lang="cs-CZ" sz="1800" dirty="0" smtClean="0"/>
              <a:t> </a:t>
            </a:r>
            <a:r>
              <a:rPr lang="cs-CZ" sz="1800" dirty="0" err="1" smtClean="0"/>
              <a:t>Managemenent</a:t>
            </a:r>
            <a:r>
              <a:rPr lang="cs-CZ" sz="1800" dirty="0" smtClean="0"/>
              <a:t>, </a:t>
            </a:r>
            <a:r>
              <a:rPr lang="cs-CZ" sz="1800" dirty="0" err="1" smtClean="0"/>
              <a:t>Change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Release</a:t>
            </a:r>
            <a:r>
              <a:rPr lang="cs-CZ" sz="1800" dirty="0" smtClean="0"/>
              <a:t> Management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4000" dirty="0" err="1" smtClean="0">
                <a:solidFill>
                  <a:schemeClr val="accent1"/>
                </a:solidFill>
              </a:rPr>
              <a:t>Service</a:t>
            </a:r>
            <a:r>
              <a:rPr lang="cs-CZ" sz="4000" dirty="0" smtClean="0">
                <a:solidFill>
                  <a:schemeClr val="accent1"/>
                </a:solidFill>
              </a:rPr>
              <a:t> </a:t>
            </a:r>
            <a:r>
              <a:rPr lang="cs-CZ" sz="4000" dirty="0" err="1" smtClean="0">
                <a:solidFill>
                  <a:schemeClr val="accent1"/>
                </a:solidFill>
              </a:rPr>
              <a:t>Delivery</a:t>
            </a:r>
            <a:endParaRPr lang="cs-CZ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Level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Availability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Capacity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Financial</a:t>
            </a:r>
            <a:r>
              <a:rPr lang="cs-CZ" sz="1800" dirty="0" smtClean="0"/>
              <a:t> Managament, IT </a:t>
            </a: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Continuity</a:t>
            </a:r>
            <a:r>
              <a:rPr lang="cs-CZ" sz="1800" dirty="0" smtClean="0"/>
              <a:t> Management 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1429</Words>
  <Application>Microsoft Office PowerPoint</Application>
  <PresentationFormat>Předvádění na obrazovce (4:3)</PresentationFormat>
  <Paragraphs>206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sady Office</vt:lpstr>
      <vt:lpstr>Úvod do řízení IT služeb ITIL a COBIT</vt:lpstr>
      <vt:lpstr>Obsah</vt:lpstr>
      <vt:lpstr>Základní pojmy</vt:lpstr>
      <vt:lpstr>Základní pojmy</vt:lpstr>
      <vt:lpstr>Co je to ITIL?</vt:lpstr>
      <vt:lpstr>ITIL obsahuje</vt:lpstr>
      <vt:lpstr>Top 5 přínosů zavedení ITIL</vt:lpstr>
      <vt:lpstr>Další pojmy související s ITIL</vt:lpstr>
      <vt:lpstr>ITIL verze 2</vt:lpstr>
      <vt:lpstr>Service Support</vt:lpstr>
      <vt:lpstr>Service Delivery</vt:lpstr>
      <vt:lpstr>ITIL verze 3</vt:lpstr>
      <vt:lpstr>ITIL</vt:lpstr>
      <vt:lpstr>Implementace ITILu</vt:lpstr>
      <vt:lpstr>Zásady pro implementaci ITIL</vt:lpstr>
      <vt:lpstr>Vztah ITIL a ISO norem</vt:lpstr>
      <vt:lpstr>ISO 20000</vt:lpstr>
      <vt:lpstr>ISO 20000</vt:lpstr>
      <vt:lpstr>COBIT</vt:lpstr>
      <vt:lpstr>COBIT - struktura</vt:lpstr>
      <vt:lpstr>CobiT</vt:lpstr>
      <vt:lpstr>COBIT – IT procesy</vt:lpstr>
      <vt:lpstr>COBIT – IT zdroje</vt:lpstr>
      <vt:lpstr>COBIT – informační kritéria</vt:lpstr>
      <vt:lpstr>COBIT</vt:lpstr>
      <vt:lpstr>COBIT - procesy</vt:lpstr>
      <vt:lpstr>COBIT</vt:lpstr>
      <vt:lpstr>CobiT</vt:lpstr>
      <vt:lpstr>Koho by měl COBIT zajímat?</vt:lpstr>
      <vt:lpstr>IT Governance</vt:lpstr>
      <vt:lpstr>IT Governance</vt:lpstr>
      <vt:lpstr>Důvody zavedení IT Governance</vt:lpstr>
      <vt:lpstr>Oblasti IT Governance</vt:lpstr>
      <vt:lpstr>Oblasti IT Governance</vt:lpstr>
      <vt:lpstr>Shrnutí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ITIL</dc:title>
  <dc:creator>Danel</dc:creator>
  <cp:lastModifiedBy>bur50</cp:lastModifiedBy>
  <cp:revision>45</cp:revision>
  <dcterms:created xsi:type="dcterms:W3CDTF">2009-05-25T11:11:10Z</dcterms:created>
  <dcterms:modified xsi:type="dcterms:W3CDTF">2014-10-19T19:38:38Z</dcterms:modified>
</cp:coreProperties>
</file>